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7"/>
  </p:notesMasterIdLst>
  <p:sldIdLst>
    <p:sldId id="333" r:id="rId2"/>
    <p:sldId id="457" r:id="rId3"/>
    <p:sldId id="458" r:id="rId4"/>
    <p:sldId id="455" r:id="rId5"/>
    <p:sldId id="452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04" userDrawn="1">
          <p15:clr>
            <a:srgbClr val="A4A3A4"/>
          </p15:clr>
        </p15:guide>
        <p15:guide id="4" pos="576" userDrawn="1">
          <p15:clr>
            <a:srgbClr val="A4A3A4"/>
          </p15:clr>
        </p15:guide>
        <p15:guide id="5" pos="2016" userDrawn="1">
          <p15:clr>
            <a:srgbClr val="A4A3A4"/>
          </p15:clr>
        </p15:guide>
        <p15:guide id="6" orient="horz" pos="2292" userDrawn="1">
          <p15:clr>
            <a:srgbClr val="A4A3A4"/>
          </p15:clr>
        </p15:guide>
        <p15:guide id="7" pos="3456" userDrawn="1">
          <p15:clr>
            <a:srgbClr val="A4A3A4"/>
          </p15:clr>
        </p15:guide>
        <p15:guide id="8" pos="4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Sherman" initials="KS" lastIdx="5" clrIdx="0"/>
  <p:cmAuthor id="2" name="Cook, Michael (SLC-MRM)" initials="CM(" lastIdx="1" clrIdx="1">
    <p:extLst>
      <p:ext uri="{19B8F6BF-5375-455C-9EA6-DF929625EA0E}">
        <p15:presenceInfo xmlns:p15="http://schemas.microsoft.com/office/powerpoint/2012/main" userId="S-1-5-21-1140292054-41296648-3127784425-5018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2D35F"/>
    <a:srgbClr val="02AE42"/>
    <a:srgbClr val="00B2E2"/>
    <a:srgbClr val="0080E2"/>
    <a:srgbClr val="71D6E0"/>
    <a:srgbClr val="FD9A2B"/>
    <a:srgbClr val="80D8F0"/>
    <a:srgbClr val="69B833"/>
    <a:srgbClr val="000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A958E-3E05-450A-BD70-7B36F025A231}" v="1" dt="2019-10-14T20:30:46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000" autoAdjust="0"/>
  </p:normalViewPr>
  <p:slideViewPr>
    <p:cSldViewPr snapToGrid="0" showGuides="1">
      <p:cViewPr varScale="1">
        <p:scale>
          <a:sx n="96" d="100"/>
          <a:sy n="96" d="100"/>
        </p:scale>
        <p:origin x="234" y="72"/>
      </p:cViewPr>
      <p:guideLst>
        <p:guide orient="horz" pos="1404"/>
        <p:guide pos="576"/>
        <p:guide pos="2016"/>
        <p:guide orient="horz" pos="2292"/>
        <p:guide pos="3456"/>
        <p:guide pos="4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9EE6-6CB5-4158-8481-91E159A52F78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10/23/2019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706D-B563-4C50-8A04-59F10C8D78C3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3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A706D-B563-4C50-8A04-59F10C8D78C3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56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A706D-B563-4C50-8A04-59F10C8D78C3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2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34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Now you can get even more out of your SDS by choosing SUSE® Enterprise Storage on Fujitsu hardware—the ultimate solution for unlimited scalability that doesn’t blow your bottom line. 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Together, SUSE and Fujitsu have provided more than 15 years of innovative, reliable and open solutions that can simplify complex enterprise IT management and reduce IT expenses. Fujitsu offers on-premises, hosted and cloud-based solutions—featuring SUSE® Linux Enterprise Server and SUSE Enterprise Storage—that you can count on for high performance, efficiency and reliability.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With SUSE Enterprise Storage on Fujitsu PRIMERGY or PRIMEFLEX systems, you get an enterprise-ready version of the open source, software-defined-storage solution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Ceph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built by two organizations that are both members of the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Ceph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advisory board.</a:t>
            </a:r>
            <a:r>
              <a:rPr lang="en-US" dirty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A706D-B563-4C50-8A04-59F10C8D78C3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3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6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Together the solution offers the features you need to face today’s challenges, allowing you to: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Cost-effectively scale your storage with per-node pricing, so per-gigabyte costs don’t weigh you down. Plus, you can take advantage of the affordable performance of Fujitsu PRIMERGY and PRIMEFLEX systems, rather than pay for expensive and specialized disk arrays.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Simplify management with SUSE Enterprise Storage’s self-healing properties or the pre-configured ease of PRIMEFLEX systems. With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Ceph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, a single administrator can easily manage six times the data that an admin in a block storage environment can.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Unify file, block and object storage in one solution.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Adjust the solution to fit your use case, whether that’s:</a:t>
            </a:r>
          </a:p>
          <a:p>
            <a:pPr lvl="1"/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Compliance archiving </a:t>
            </a:r>
          </a:p>
          <a:p>
            <a:pPr lvl="1"/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Data archive and bulk storage</a:t>
            </a:r>
          </a:p>
          <a:p>
            <a:pPr lvl="1"/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Disaster recovery or disk-based backup</a:t>
            </a:r>
          </a:p>
          <a:p>
            <a:pPr lvl="1"/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Storage of audio/video libraries and files for streaming 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Storage for internal or private clouds</a:t>
            </a:r>
            <a:r>
              <a:rPr lang="en-US" dirty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A706D-B563-4C50-8A04-59F10C8D78C3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52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Customer: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University of Valencia is one of Spain’s oldest and most prestigious academic institutions.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 </a:t>
            </a:r>
          </a:p>
          <a:p>
            <a:r>
              <a:rPr lang="en-US" sz="9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Challenge: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Legacy storage couldn’t support the services students demanded and the school needed.</a:t>
            </a:r>
          </a:p>
          <a:p>
            <a:r>
              <a:rPr lang="en-US" sz="9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r>
              <a:rPr lang="en-US" sz="9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Solution: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SUSE Enterprise Storage on Fujitsu servers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 </a:t>
            </a:r>
          </a:p>
          <a:p>
            <a:r>
              <a:rPr lang="en-US" sz="9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Results: </a:t>
            </a:r>
            <a:endParaRPr lang="en-US" sz="9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The storage solution is three times faster than the traditional network-attached storage (NAS) previously used for virtualization. 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Thanks to the SUSE solution’s cost-effectiveness, the university has saved 40 percent in storage costs. This enables the university to allocate more funding to value-add projects.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By investing more in internationally acclaimed research projects and services for students, the University can attract more students and maintain leadership in Spain and abroad.</a:t>
            </a:r>
            <a:r>
              <a:rPr lang="en-US" dirty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A706D-B563-4C50-8A04-59F10C8D78C3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5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8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7" y="1080311"/>
            <a:ext cx="5546035" cy="1790700"/>
          </a:xfrm>
        </p:spPr>
        <p:txBody>
          <a:bodyPr anchor="b"/>
          <a:lstStyle>
            <a:lvl1pPr algn="l">
              <a:lnSpc>
                <a:spcPts val="3525"/>
              </a:lnSpc>
              <a:defRPr sz="318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5546035" cy="790397"/>
          </a:xfrm>
        </p:spPr>
        <p:txBody>
          <a:bodyPr>
            <a:noAutofit/>
          </a:bodyPr>
          <a:lstStyle>
            <a:lvl1pPr marL="0" indent="0" algn="l">
              <a:buNone/>
              <a:defRPr sz="1575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2"/>
            <a:ext cx="5546034" cy="5485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53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/>
              <a:t>‹#›</a:t>
            </a:fld>
            <a:endParaRPr 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9927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7640707" cy="39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939249"/>
            <a:ext cx="7640706" cy="3725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/>
              <a:t>‹#›</a:t>
            </a:fld>
            <a:endParaRPr 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563"/>
        </a:spcBef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9779" indent="-129779" algn="l" defTabSz="51435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3122" indent="-89297" algn="l" defTabSz="516731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-"/>
        <a:defRPr sz="11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97656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88144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 userDrawn="1">
          <p15:clr>
            <a:srgbClr val="F26B43"/>
          </p15:clr>
        </p15:guide>
        <p15:guide id="2" pos="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source:%20Forbes.com/sites/gilpress/2016/08/05/iot-mid-year-update-from-idc-and-other-research-firms/#415edd7555c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hyperlink" Target="https://forbes.com/sites/gilpress/2016/08/05/iot-mid-year-update-from-idc-and-other-research-firms/#415edd7555c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se.com/success/stories/university-of-valenci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886" y="1644930"/>
            <a:ext cx="7357461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514350">
              <a:lnSpc>
                <a:spcPct val="90000"/>
              </a:lnSpc>
              <a:spcBef>
                <a:spcPct val="0"/>
              </a:spcBef>
            </a:pPr>
            <a:r>
              <a:rPr lang="ja-JP" sz="6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富士通とSUSE Enterprise Storage</a:t>
            </a:r>
          </a:p>
        </p:txBody>
      </p:sp>
    </p:spTree>
    <p:extLst>
      <p:ext uri="{BB962C8B-B14F-4D97-AF65-F5344CB8AC3E}">
        <p14:creationId xmlns:p14="http://schemas.microsoft.com/office/powerpoint/2010/main" val="1735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</p:spPr>
        <p:txBody>
          <a:bodyPr/>
          <a:lstStyle/>
          <a:p>
            <a:fld id="{B1AC83B0-B844-44F1-B4BE-92A8C14C00CC}" type="slidenum">
              <a:rPr lang="en-US" smtClean="0">
                <a:ea typeface="MS PGothic" panose="020B0600070205080204" pitchFamily="34" charset="-128"/>
              </a:rPr>
              <a:pPr/>
              <a:t>2</a:t>
            </a:fld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874645" y="429776"/>
            <a:ext cx="7640707" cy="39141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ts val="252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ja-JP" altLang="en-US">
                <a:solidFill>
                  <a:schemeClr val="bg1"/>
                </a:solidFill>
                <a:latin typeface="Arial"/>
                <a:ea typeface="MS PGothic" panose="020B0600070205080204" pitchFamily="34" charset="-128"/>
                <a:cs typeface="Arial"/>
              </a:rPr>
              <a:t>今日の爆発的なデータ増加</a:t>
            </a:r>
            <a:endParaRPr lang="en-US" dirty="0">
              <a:solidFill>
                <a:schemeClr val="bg1"/>
              </a:solidFill>
              <a:latin typeface="Arial"/>
              <a:ea typeface="MS PGothic" panose="020B0600070205080204" pitchFamily="34" charset="-128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74644" y="877987"/>
            <a:ext cx="764070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F2F9551-40C9-ED41-B644-65A77FFE9536}"/>
              </a:ext>
            </a:extLst>
          </p:cNvPr>
          <p:cNvSpPr txBox="1"/>
          <p:nvPr/>
        </p:nvSpPr>
        <p:spPr>
          <a:xfrm>
            <a:off x="2180803" y="4768315"/>
            <a:ext cx="6141973" cy="2297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900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出典：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  <a:hlinkClick r:id="rId4"/>
              </a:rPr>
              <a:t>Forbes.com/sites/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  <a:hlinkClick r:id="rId4"/>
              </a:rPr>
              <a:t>gilpress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  <a:hlinkClick r:id="rId4"/>
              </a:rPr>
              <a:t>/2016/08/05/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  <a:hlinkClick r:id="rId4"/>
              </a:rPr>
              <a:t>iot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  <a:hlinkClick r:id="rId4"/>
              </a:rPr>
              <a:t>-mid-year-update-from-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  <a:hlinkClick r:id="rId4"/>
              </a:rPr>
              <a:t>idc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  <a:hlinkClick r:id="rId4"/>
              </a:rPr>
              <a:t>-and-other-research-firms/#415edd7555c5</a:t>
            </a:r>
            <a:endParaRPr lang="en-US" sz="900" dirty="0">
              <a:solidFill>
                <a:schemeClr val="tx1">
                  <a:lumMod val="50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AC8E0C5-3834-BB4B-8AC4-F3507B1D5D1D}"/>
              </a:ext>
            </a:extLst>
          </p:cNvPr>
          <p:cNvSpPr txBox="1"/>
          <p:nvPr/>
        </p:nvSpPr>
        <p:spPr>
          <a:xfrm>
            <a:off x="900819" y="1997561"/>
            <a:ext cx="1877823" cy="31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rgbClr val="02D35F"/>
                </a:solidFill>
                <a:ea typeface="MS PGothic" panose="020B0600070205080204" pitchFamily="34" charset="-128"/>
              </a:rPr>
              <a:t>2015年</a:t>
            </a:r>
            <a:r>
              <a:rPr lang="en-US" altLang="ja-JP" b="1" dirty="0">
                <a:solidFill>
                  <a:srgbClr val="02D35F"/>
                </a:solidFill>
                <a:ea typeface="MS PGothic" panose="020B0600070205080204" pitchFamily="34" charset="-128"/>
              </a:rPr>
              <a:t>: </a:t>
            </a:r>
            <a:r>
              <a:rPr lang="pl-PL" b="1" dirty="0">
                <a:solidFill>
                  <a:srgbClr val="02D35F"/>
                </a:solidFill>
                <a:ea typeface="MS PGothic" panose="020B0600070205080204" pitchFamily="34" charset="-128"/>
              </a:rPr>
              <a:t>10 ZB未満</a:t>
            </a:r>
            <a:endParaRPr lang="en-US" b="1" dirty="0">
              <a:solidFill>
                <a:srgbClr val="02D35F"/>
              </a:solidFill>
              <a:ea typeface="MS PGothic" panose="020B0600070205080204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6DA28BF-4EAC-5340-9DEF-BF92F3419529}"/>
              </a:ext>
            </a:extLst>
          </p:cNvPr>
          <p:cNvSpPr txBox="1"/>
          <p:nvPr/>
        </p:nvSpPr>
        <p:spPr>
          <a:xfrm>
            <a:off x="1227726" y="2874745"/>
            <a:ext cx="1333681" cy="3085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>
                <a:solidFill>
                  <a:srgbClr val="02D35F"/>
                </a:solidFill>
                <a:ea typeface="MS PGothic" panose="020B0600070205080204" pitchFamily="34" charset="-128"/>
              </a:rPr>
              <a:t>2020</a:t>
            </a:r>
            <a:r>
              <a:rPr lang="ja-JP" altLang="en-US" b="1" dirty="0">
                <a:solidFill>
                  <a:srgbClr val="02D35F"/>
                </a:solidFill>
                <a:ea typeface="MS PGothic" panose="020B0600070205080204" pitchFamily="34" charset="-128"/>
              </a:rPr>
              <a:t>年</a:t>
            </a:r>
            <a:r>
              <a:rPr lang="en-US" b="1" dirty="0">
                <a:solidFill>
                  <a:srgbClr val="02D35F"/>
                </a:solidFill>
                <a:ea typeface="MS PGothic" panose="020B0600070205080204" pitchFamily="34" charset="-128"/>
              </a:rPr>
              <a:t>: 44 ZB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C745D81-3649-C64B-9E8E-69F5F2638D2B}"/>
              </a:ext>
            </a:extLst>
          </p:cNvPr>
          <p:cNvSpPr txBox="1"/>
          <p:nvPr/>
        </p:nvSpPr>
        <p:spPr>
          <a:xfrm>
            <a:off x="1131810" y="3738141"/>
            <a:ext cx="1429597" cy="259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>
                <a:solidFill>
                  <a:srgbClr val="02D35F"/>
                </a:solidFill>
                <a:ea typeface="MS PGothic" panose="020B0600070205080204" pitchFamily="34" charset="-128"/>
              </a:rPr>
              <a:t>2025</a:t>
            </a:r>
            <a:r>
              <a:rPr lang="ja-JP" altLang="en-US" b="1" dirty="0">
                <a:solidFill>
                  <a:srgbClr val="02D35F"/>
                </a:solidFill>
                <a:ea typeface="MS PGothic" panose="020B0600070205080204" pitchFamily="34" charset="-128"/>
              </a:rPr>
              <a:t>年</a:t>
            </a:r>
            <a:r>
              <a:rPr lang="en-US" b="1" dirty="0">
                <a:solidFill>
                  <a:srgbClr val="02D35F"/>
                </a:solidFill>
                <a:ea typeface="MS PGothic" panose="020B0600070205080204" pitchFamily="34" charset="-128"/>
              </a:rPr>
              <a:t>: 180 ZB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0067459-40C9-5D40-9BF1-B6D611AE0B89}"/>
              </a:ext>
            </a:extLst>
          </p:cNvPr>
          <p:cNvSpPr txBox="1"/>
          <p:nvPr/>
        </p:nvSpPr>
        <p:spPr>
          <a:xfrm>
            <a:off x="900819" y="1176211"/>
            <a:ext cx="3886122" cy="2769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ea typeface="MS PGothic" panose="020B0600070205080204" pitchFamily="34" charset="-128"/>
              </a:rPr>
              <a:t>世界的なデータの増加状況（</a:t>
            </a:r>
            <a:r>
              <a:rPr lang="en-US" altLang="ja-JP" b="1" dirty="0">
                <a:solidFill>
                  <a:schemeClr val="bg1"/>
                </a:solidFill>
                <a:ea typeface="MS PGothic" panose="020B0600070205080204" pitchFamily="34" charset="-128"/>
              </a:rPr>
              <a:t>IDC </a:t>
            </a:r>
            <a:r>
              <a:rPr lang="ja-JP" altLang="en-US" b="1" dirty="0">
                <a:solidFill>
                  <a:schemeClr val="bg1"/>
                </a:solidFill>
                <a:ea typeface="MS PGothic" panose="020B0600070205080204" pitchFamily="34" charset="-128"/>
              </a:rPr>
              <a:t>調査）</a:t>
            </a:r>
            <a:endParaRPr lang="en-US" b="1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BB64B36-7E72-7F45-8AB5-BB06F8D36E2C}"/>
              </a:ext>
            </a:extLst>
          </p:cNvPr>
          <p:cNvGrpSpPr/>
          <p:nvPr/>
        </p:nvGrpSpPr>
        <p:grpSpPr>
          <a:xfrm>
            <a:off x="2668523" y="1882616"/>
            <a:ext cx="302862" cy="569495"/>
            <a:chOff x="2668523" y="1882616"/>
            <a:chExt cx="302862" cy="569495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28C7FACD-F066-964D-852A-06ABFBD70DA1}"/>
                </a:ext>
              </a:extLst>
            </p:cNvPr>
            <p:cNvSpPr/>
            <p:nvPr/>
          </p:nvSpPr>
          <p:spPr>
            <a:xfrm>
              <a:off x="2686691" y="1900782"/>
              <a:ext cx="284694" cy="551329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MS PGothic" panose="020B0600070205080204" pitchFamily="34" charset="-128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236EF567-35E3-6548-AD1F-4BDF6A0AB464}"/>
                </a:ext>
              </a:extLst>
            </p:cNvPr>
            <p:cNvSpPr/>
            <p:nvPr/>
          </p:nvSpPr>
          <p:spPr>
            <a:xfrm>
              <a:off x="2668523" y="1882616"/>
              <a:ext cx="284694" cy="551329"/>
            </a:xfrm>
            <a:prstGeom prst="roundRect">
              <a:avLst/>
            </a:prstGeom>
            <a:gradFill>
              <a:gsLst>
                <a:gs pos="0">
                  <a:srgbClr val="02AE42"/>
                </a:gs>
                <a:gs pos="99000">
                  <a:srgbClr val="02D35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MS PGothic" panose="020B0600070205080204" pitchFamily="34" charset="-12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2AB96E3-2924-3E48-B718-D431AECC76A5}"/>
              </a:ext>
            </a:extLst>
          </p:cNvPr>
          <p:cNvGrpSpPr/>
          <p:nvPr/>
        </p:nvGrpSpPr>
        <p:grpSpPr>
          <a:xfrm>
            <a:off x="2642347" y="2753338"/>
            <a:ext cx="1332138" cy="575551"/>
            <a:chOff x="2642347" y="2753338"/>
            <a:chExt cx="1332138" cy="575551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224F6689-B805-D54D-AB00-587C2FE739EF}"/>
                </a:ext>
              </a:extLst>
            </p:cNvPr>
            <p:cNvSpPr/>
            <p:nvPr/>
          </p:nvSpPr>
          <p:spPr>
            <a:xfrm>
              <a:off x="2660515" y="2777560"/>
              <a:ext cx="1313970" cy="551329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MS PGothic" panose="020B0600070205080204" pitchFamily="34" charset="-128"/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AD08F3A1-B98C-1F4F-9D5C-BA64E4AE175A}"/>
                </a:ext>
              </a:extLst>
            </p:cNvPr>
            <p:cNvSpPr/>
            <p:nvPr/>
          </p:nvSpPr>
          <p:spPr>
            <a:xfrm>
              <a:off x="2642347" y="2753338"/>
              <a:ext cx="1313970" cy="551329"/>
            </a:xfrm>
            <a:prstGeom prst="roundRect">
              <a:avLst/>
            </a:prstGeom>
            <a:gradFill>
              <a:gsLst>
                <a:gs pos="0">
                  <a:srgbClr val="02AE42"/>
                </a:gs>
                <a:gs pos="99000">
                  <a:srgbClr val="02D35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MS PGothic" panose="020B0600070205080204" pitchFamily="34" charset="-12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DDFFA11-E9DA-A546-A4EC-1359FAC190E4}"/>
              </a:ext>
            </a:extLst>
          </p:cNvPr>
          <p:cNvGrpSpPr/>
          <p:nvPr/>
        </p:nvGrpSpPr>
        <p:grpSpPr>
          <a:xfrm>
            <a:off x="2642347" y="3624060"/>
            <a:ext cx="5383545" cy="575551"/>
            <a:chOff x="2642347" y="3624060"/>
            <a:chExt cx="5383545" cy="575551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58F7AC22-5F76-5D47-8A69-456DD3826A69}"/>
                </a:ext>
              </a:extLst>
            </p:cNvPr>
            <p:cNvSpPr/>
            <p:nvPr/>
          </p:nvSpPr>
          <p:spPr>
            <a:xfrm>
              <a:off x="2660515" y="3648282"/>
              <a:ext cx="5365377" cy="551329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MS PGothic" panose="020B0600070205080204" pitchFamily="34" charset="-128"/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xmlns="" id="{542FAA64-0603-4848-816E-BD372F21E5BE}"/>
                </a:ext>
              </a:extLst>
            </p:cNvPr>
            <p:cNvSpPr/>
            <p:nvPr/>
          </p:nvSpPr>
          <p:spPr>
            <a:xfrm>
              <a:off x="2642347" y="3624060"/>
              <a:ext cx="5365377" cy="551329"/>
            </a:xfrm>
            <a:prstGeom prst="roundRect">
              <a:avLst/>
            </a:prstGeom>
            <a:gradFill>
              <a:gsLst>
                <a:gs pos="0">
                  <a:srgbClr val="02AE42"/>
                </a:gs>
                <a:gs pos="99000">
                  <a:srgbClr val="02D35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MS PGothic" panose="020B0600070205080204" pitchFamily="34" charset="-12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6555A1B3-189E-F649-870A-32045668B0B3}"/>
              </a:ext>
            </a:extLst>
          </p:cNvPr>
          <p:cNvGrpSpPr/>
          <p:nvPr/>
        </p:nvGrpSpPr>
        <p:grpSpPr>
          <a:xfrm>
            <a:off x="762403" y="4661671"/>
            <a:ext cx="1247267" cy="366418"/>
            <a:chOff x="762403" y="4661671"/>
            <a:chExt cx="1247267" cy="36641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3650D0A5-DC62-0E43-99DE-DBBFFC6F0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03" y="4715687"/>
              <a:ext cx="572793" cy="274707"/>
            </a:xfrm>
            <a:prstGeom prst="rect">
              <a:avLst/>
            </a:prstGeom>
          </p:spPr>
        </p:pic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E8148923-F039-E24C-9DA8-9B6572D398F7}"/>
                </a:ext>
              </a:extLst>
            </p:cNvPr>
            <p:cNvCxnSpPr>
              <a:cxnSpLocks/>
            </p:cNvCxnSpPr>
            <p:nvPr/>
          </p:nvCxnSpPr>
          <p:spPr>
            <a:xfrm>
              <a:off x="1407719" y="4702714"/>
              <a:ext cx="0" cy="300652"/>
            </a:xfrm>
            <a:prstGeom prst="line">
              <a:avLst/>
            </a:prstGeom>
            <a:ln w="508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7BE3E272-C77E-484C-B53C-8F8AB2DA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613" y="4661671"/>
              <a:ext cx="587057" cy="366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45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t="12699"/>
          <a:stretch/>
        </p:blipFill>
        <p:spPr>
          <a:xfrm>
            <a:off x="308540" y="0"/>
            <a:ext cx="8836313" cy="513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4645" y="429776"/>
            <a:ext cx="7640707" cy="391418"/>
          </a:xfrm>
        </p:spPr>
        <p:txBody>
          <a:bodyPr/>
          <a:lstStyle/>
          <a:p>
            <a:r>
              <a:rPr lang="ja-JP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SUSE Enterprise Storageと富士通</a:t>
            </a:r>
            <a:r>
              <a:rPr lang="ja-JP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サーバ</a:t>
            </a:r>
            <a:endParaRPr lang="ja-JP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AC83B0-B844-44F1-B4BE-92A8C14C00CC}" type="slidenum">
              <a:rPr 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/>
              <a:t>3</a:t>
            </a:fld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4644" y="880391"/>
            <a:ext cx="764070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A20E67C-286D-AE4C-9845-73A85B0A8DEA}"/>
              </a:ext>
            </a:extLst>
          </p:cNvPr>
          <p:cNvSpPr txBox="1"/>
          <p:nvPr/>
        </p:nvSpPr>
        <p:spPr>
          <a:xfrm>
            <a:off x="874644" y="1606833"/>
            <a:ext cx="5616911" cy="556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sz="1600" dirty="0">
                <a:latin typeface="Arial" panose="020B0604020202020204" pitchFamily="34" charset="0"/>
                <a:ea typeface="ms pgothic" panose="020B0600070205080204" pitchFamily="34" charset="-128"/>
              </a:rPr>
              <a:t>富士通とSUSEが、高い</a:t>
            </a:r>
            <a:r>
              <a:rPr lang="ja-JP" sz="1600" b="1" dirty="0">
                <a:latin typeface="Arial" panose="020B0604020202020204" pitchFamily="34" charset="0"/>
                <a:ea typeface="ms pgothic" panose="020B0600070205080204" pitchFamily="34" charset="-128"/>
              </a:rPr>
              <a:t>柔軟性</a:t>
            </a:r>
            <a:r>
              <a:rPr lang="ja-JP" sz="1600" dirty="0">
                <a:latin typeface="Arial" panose="020B0604020202020204" pitchFamily="34" charset="0"/>
                <a:ea typeface="ms pgothic" panose="020B0600070205080204" pitchFamily="34" charset="-128"/>
              </a:rPr>
              <a:t>と</a:t>
            </a:r>
            <a:r>
              <a:rPr lang="ja-JP" sz="1600" b="1" dirty="0">
                <a:latin typeface="Arial" panose="020B0604020202020204" pitchFamily="34" charset="0"/>
                <a:ea typeface="ms pgothic" panose="020B0600070205080204" pitchFamily="34" charset="-128"/>
              </a:rPr>
              <a:t>コスト効率</a:t>
            </a:r>
            <a:r>
              <a:rPr lang="ja-JP" sz="1600" dirty="0">
                <a:latin typeface="Arial" panose="020B0604020202020204" pitchFamily="34" charset="0"/>
                <a:ea typeface="ms pgothic" panose="020B0600070205080204" pitchFamily="34" charset="-128"/>
              </a:rPr>
              <a:t>を誇るプラットフォームと、</a:t>
            </a:r>
            <a:r>
              <a:rPr lang="ja-JP" altLang="en-US" sz="1600" b="1" dirty="0">
                <a:latin typeface="Arial" panose="020B0604020202020204" pitchFamily="34" charset="0"/>
                <a:ea typeface="ms pgothic" panose="020B0600070205080204" pitchFamily="34" charset="-128"/>
              </a:rPr>
              <a:t>制限なく拡張が行える</a:t>
            </a:r>
            <a:r>
              <a:rPr lang="ja-JP" sz="1600" dirty="0">
                <a:latin typeface="Arial" panose="020B0604020202020204" pitchFamily="34" charset="0"/>
                <a:ea typeface="ms pgothic" panose="020B0600070205080204" pitchFamily="34" charset="-128"/>
              </a:rPr>
              <a:t>堅牢なストレージをご提供します。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54776F-B5A7-BC49-9BC6-A24913418C1E}"/>
              </a:ext>
            </a:extLst>
          </p:cNvPr>
          <p:cNvSpPr txBox="1"/>
          <p:nvPr/>
        </p:nvSpPr>
        <p:spPr>
          <a:xfrm>
            <a:off x="6448508" y="-3975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53CFB0-C2FE-FC4C-A315-1C0F6D603072}"/>
              </a:ext>
            </a:extLst>
          </p:cNvPr>
          <p:cNvGrpSpPr/>
          <p:nvPr/>
        </p:nvGrpSpPr>
        <p:grpSpPr>
          <a:xfrm>
            <a:off x="742174" y="4684968"/>
            <a:ext cx="1272882" cy="300652"/>
            <a:chOff x="742174" y="4684968"/>
            <a:chExt cx="1272882" cy="30065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896F34E-4A0F-7E44-80E2-EFE491030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174" y="4695606"/>
              <a:ext cx="582527" cy="279376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A1FAEDAD-A34E-F34B-BD8A-7F8AA7C61361}"/>
                </a:ext>
              </a:extLst>
            </p:cNvPr>
            <p:cNvCxnSpPr>
              <a:cxnSpLocks/>
            </p:cNvCxnSpPr>
            <p:nvPr/>
          </p:nvCxnSpPr>
          <p:spPr>
            <a:xfrm>
              <a:off x="1394494" y="4684968"/>
              <a:ext cx="0" cy="300652"/>
            </a:xfrm>
            <a:prstGeom prst="line">
              <a:avLst/>
            </a:prstGeom>
            <a:ln w="508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FFD160C-B86C-B945-9E22-65118530E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288" y="4689597"/>
              <a:ext cx="550768" cy="291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1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r="-2158" b="16557"/>
          <a:stretch/>
        </p:blipFill>
        <p:spPr>
          <a:xfrm>
            <a:off x="316303" y="-22861"/>
            <a:ext cx="9018197" cy="5166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4645" y="429776"/>
            <a:ext cx="8109495" cy="391418"/>
          </a:xfrm>
        </p:spPr>
        <p:txBody>
          <a:bodyPr/>
          <a:lstStyle/>
          <a:p>
            <a:r>
              <a:rPr lang="ja-JP" altLang="en-US" spc="-20" dirty="0">
                <a:solidFill>
                  <a:schemeClr val="tx1"/>
                </a:solidFill>
                <a:ea typeface="ms pgothic" panose="020B0600070205080204" pitchFamily="34" charset="-128"/>
              </a:rPr>
              <a:t>富士通サーバーと</a:t>
            </a:r>
            <a:r>
              <a:rPr lang="es-ES" altLang="ja-JP" spc="-20" dirty="0">
                <a:solidFill>
                  <a:schemeClr val="tx1"/>
                </a:solidFill>
                <a:ea typeface="ms pgothic" panose="020B0600070205080204" pitchFamily="34" charset="-128"/>
              </a:rPr>
              <a:t>SUSE Enterprise Storage</a:t>
            </a:r>
            <a:r>
              <a:rPr lang="ja-JP" spc="-20" dirty="0">
                <a:solidFill>
                  <a:schemeClr val="tx1"/>
                </a:solidFill>
                <a:ea typeface="ms pgothic" panose="020B0600070205080204" pitchFamily="34" charset="-128"/>
              </a:rPr>
              <a:t>ソリューションのメリット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AC83B0-B844-44F1-B4BE-92A8C14C00CC}" type="slidenum">
              <a:rPr 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/>
              <a:t>4</a:t>
            </a:fld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74644" y="875207"/>
            <a:ext cx="764070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BFA2D0-0939-BE41-ADA5-43A71370FC54}"/>
              </a:ext>
            </a:extLst>
          </p:cNvPr>
          <p:cNvSpPr txBox="1"/>
          <p:nvPr/>
        </p:nvSpPr>
        <p:spPr>
          <a:xfrm>
            <a:off x="1157580" y="1274113"/>
            <a:ext cx="3740535" cy="313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ja-JP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• コスト</a:t>
            </a:r>
            <a:r>
              <a:rPr lang="ja-JP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効果が高くスケールアウト環境に最適</a:t>
            </a:r>
            <a:endParaRPr lang="ja-JP" sz="1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CFD649-D719-B140-9C01-5EFDBC0F989B}"/>
              </a:ext>
            </a:extLst>
          </p:cNvPr>
          <p:cNvSpPr txBox="1"/>
          <p:nvPr/>
        </p:nvSpPr>
        <p:spPr>
          <a:xfrm>
            <a:off x="1157581" y="1637183"/>
            <a:ext cx="2371642" cy="313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ja-JP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•</a:t>
            </a: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ja-JP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シンプルな運用管理</a:t>
            </a:r>
            <a:endParaRPr lang="ja-JP" sz="1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C340BF9-484D-6A42-8E9F-0EFE09FC7303}"/>
              </a:ext>
            </a:extLst>
          </p:cNvPr>
          <p:cNvSpPr txBox="1"/>
          <p:nvPr/>
        </p:nvSpPr>
        <p:spPr>
          <a:xfrm>
            <a:off x="1144133" y="1973360"/>
            <a:ext cx="4207983" cy="313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ja-JP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• ファイル、ブロック、オブジェクトストレージの統合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D2EE6D-1F2E-824F-A1AA-FACD20075B9E}"/>
              </a:ext>
            </a:extLst>
          </p:cNvPr>
          <p:cNvSpPr txBox="1"/>
          <p:nvPr/>
        </p:nvSpPr>
        <p:spPr>
          <a:xfrm>
            <a:off x="1150856" y="2336430"/>
            <a:ext cx="3075845" cy="313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ja-JP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•</a:t>
            </a:r>
            <a:r>
              <a:rPr lang="en-US" altLang="ja-JP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ja-JP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目的や用途に合わせて利用可能</a:t>
            </a:r>
            <a:endParaRPr lang="ja-JP" sz="1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1BCD90A-6597-9245-9D70-6A124F195C61}"/>
              </a:ext>
            </a:extLst>
          </p:cNvPr>
          <p:cNvSpPr txBox="1"/>
          <p:nvPr/>
        </p:nvSpPr>
        <p:spPr>
          <a:xfrm>
            <a:off x="1350124" y="2679330"/>
            <a:ext cx="3228270" cy="313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ja-JP" sz="1400" dirty="0">
                <a:latin typeface="Arial" panose="020B0604020202020204" pitchFamily="34" charset="0"/>
                <a:ea typeface="ms pgothic" panose="020B0600070205080204" pitchFamily="34" charset="-128"/>
              </a:rPr>
              <a:t>コンプライアンス対応アーカイブ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CBF177F-8B28-6F4C-B237-5D50F1BACB12}"/>
              </a:ext>
            </a:extLst>
          </p:cNvPr>
          <p:cNvSpPr txBox="1"/>
          <p:nvPr/>
        </p:nvSpPr>
        <p:spPr>
          <a:xfrm>
            <a:off x="1350124" y="2995336"/>
            <a:ext cx="2498315" cy="313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ja-JP" sz="1400">
                <a:latin typeface="Arial" panose="020B0604020202020204" pitchFamily="34" charset="0"/>
                <a:ea typeface="ms pgothic" panose="020B0600070205080204" pitchFamily="34" charset="-128"/>
              </a:rPr>
              <a:t>低コストのバックアップ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EED5CFF-92B2-C14E-AB2E-41A1C8E49431}"/>
              </a:ext>
            </a:extLst>
          </p:cNvPr>
          <p:cNvSpPr txBox="1"/>
          <p:nvPr/>
        </p:nvSpPr>
        <p:spPr>
          <a:xfrm>
            <a:off x="1370295" y="3337954"/>
            <a:ext cx="3272043" cy="313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ja-JP" altLang="en-US" sz="1400" dirty="0">
                <a:latin typeface="Arial" panose="020B0604020202020204" pitchFamily="34" charset="0"/>
                <a:ea typeface="ms pgothic" panose="020B0600070205080204" pitchFamily="34" charset="-128"/>
              </a:rPr>
              <a:t>大容量データ保管用ストレージなど</a:t>
            </a:r>
            <a:endParaRPr lang="ja-JP" sz="14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41CC9CE-CA4F-2C4F-8F92-F69A4EB3718A}"/>
              </a:ext>
            </a:extLst>
          </p:cNvPr>
          <p:cNvGrpSpPr/>
          <p:nvPr/>
        </p:nvGrpSpPr>
        <p:grpSpPr>
          <a:xfrm>
            <a:off x="742174" y="4684968"/>
            <a:ext cx="1272882" cy="300652"/>
            <a:chOff x="742174" y="4684968"/>
            <a:chExt cx="1272882" cy="30065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16AD2F73-1390-3A46-A547-A166D48AB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174" y="4695606"/>
              <a:ext cx="582527" cy="279376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375CDE9-8162-2145-B238-4F5AD9BD484F}"/>
                </a:ext>
              </a:extLst>
            </p:cNvPr>
            <p:cNvCxnSpPr>
              <a:cxnSpLocks/>
            </p:cNvCxnSpPr>
            <p:nvPr/>
          </p:nvCxnSpPr>
          <p:spPr>
            <a:xfrm>
              <a:off x="1394494" y="4684968"/>
              <a:ext cx="0" cy="300652"/>
            </a:xfrm>
            <a:prstGeom prst="line">
              <a:avLst/>
            </a:prstGeom>
            <a:ln w="508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F386DD1F-3E28-A043-83DE-F756D7E57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288" y="4689597"/>
              <a:ext cx="550768" cy="291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57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FDD76B-7A1E-614A-AF81-1C375C73D6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 b="11376"/>
          <a:stretch/>
        </p:blipFill>
        <p:spPr>
          <a:xfrm>
            <a:off x="301146" y="0"/>
            <a:ext cx="8842854" cy="5143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CAD00A-A7EB-7242-B1E6-6232F38FDDE3}"/>
              </a:ext>
            </a:extLst>
          </p:cNvPr>
          <p:cNvSpPr/>
          <p:nvPr/>
        </p:nvSpPr>
        <p:spPr>
          <a:xfrm>
            <a:off x="305663" y="0"/>
            <a:ext cx="8838337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7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4645" y="429776"/>
            <a:ext cx="7640707" cy="391418"/>
          </a:xfrm>
        </p:spPr>
        <p:txBody>
          <a:bodyPr/>
          <a:lstStyle/>
          <a:p>
            <a:r>
              <a:rPr lang="ja-JP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バレンシア大学の導入事例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AC83B0-B844-44F1-B4BE-92A8C14C00CC}" type="slidenum">
              <a:rPr 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/>
              <a:t>5</a:t>
            </a:fld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74644" y="875207"/>
            <a:ext cx="764070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BFA2D0-0939-BE41-ADA5-43A71370FC54}"/>
              </a:ext>
            </a:extLst>
          </p:cNvPr>
          <p:cNvSpPr txBox="1"/>
          <p:nvPr/>
        </p:nvSpPr>
        <p:spPr>
          <a:xfrm>
            <a:off x="874644" y="1254673"/>
            <a:ext cx="3218961" cy="295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spcAft>
                <a:spcPts val="1200"/>
              </a:spcAft>
              <a:buSzPct val="140000"/>
            </a:pPr>
            <a:r>
              <a:rPr lang="ja-JP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• 従来のストレージと比較して 3 倍高速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F21091-0FED-4342-8057-906659DC219C}"/>
              </a:ext>
            </a:extLst>
          </p:cNvPr>
          <p:cNvSpPr txBox="1"/>
          <p:nvPr/>
        </p:nvSpPr>
        <p:spPr>
          <a:xfrm>
            <a:off x="888091" y="1753910"/>
            <a:ext cx="2026969" cy="2725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spcAft>
                <a:spcPts val="1200"/>
              </a:spcAft>
              <a:buSzPct val="140000"/>
            </a:pPr>
            <a:r>
              <a:rPr lang="ja-JP" sz="1400" b="1">
                <a:latin typeface="Arial" panose="020B0604020202020204" pitchFamily="34" charset="0"/>
                <a:ea typeface="ms pgothic" panose="020B0600070205080204" pitchFamily="34" charset="-128"/>
              </a:rPr>
              <a:t>• コストを 40% 削減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F11815-28CD-7040-8E43-B8B3C293BEA1}"/>
              </a:ext>
            </a:extLst>
          </p:cNvPr>
          <p:cNvSpPr txBox="1"/>
          <p:nvPr/>
        </p:nvSpPr>
        <p:spPr>
          <a:xfrm>
            <a:off x="888091" y="2233910"/>
            <a:ext cx="5563864" cy="4989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spcAft>
                <a:spcPts val="1200"/>
              </a:spcAft>
              <a:buSzPct val="140000"/>
            </a:pPr>
            <a:r>
              <a:rPr lang="ja-JP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>• 入学志願者の増加と、スペイン国内外でのリーダーシップの維持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75887C0-FB5A-C742-B037-77D6D1C5E50A}"/>
              </a:ext>
            </a:extLst>
          </p:cNvPr>
          <p:cNvGrpSpPr/>
          <p:nvPr/>
        </p:nvGrpSpPr>
        <p:grpSpPr>
          <a:xfrm>
            <a:off x="742174" y="4684968"/>
            <a:ext cx="1272882" cy="300652"/>
            <a:chOff x="742174" y="4684968"/>
            <a:chExt cx="1272882" cy="30065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79FE319-14AA-3D48-A5BF-59BFFC21B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174" y="4695606"/>
              <a:ext cx="582527" cy="279376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81491BE-ED29-C743-8B28-F720485920EB}"/>
                </a:ext>
              </a:extLst>
            </p:cNvPr>
            <p:cNvCxnSpPr>
              <a:cxnSpLocks/>
            </p:cNvCxnSpPr>
            <p:nvPr/>
          </p:nvCxnSpPr>
          <p:spPr>
            <a:xfrm>
              <a:off x="1394494" y="4684968"/>
              <a:ext cx="0" cy="300652"/>
            </a:xfrm>
            <a:prstGeom prst="line">
              <a:avLst/>
            </a:prstGeom>
            <a:ln w="508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5757C84-8FAD-1E4D-A09C-757C6F3A5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288" y="4689597"/>
              <a:ext cx="550768" cy="291395"/>
            </a:xfrm>
            <a:prstGeom prst="rect">
              <a:avLst/>
            </a:prstGeom>
          </p:spPr>
        </p:pic>
      </p:grpSp>
      <p:sp>
        <p:nvSpPr>
          <p:cNvPr id="16" name="TextBox 15">
            <a:hlinkClick r:id="rId6"/>
            <a:extLst>
              <a:ext uri="{FF2B5EF4-FFF2-40B4-BE49-F238E27FC236}">
                <a16:creationId xmlns:a16="http://schemas.microsoft.com/office/drawing/2014/main" xmlns="" id="{45BFA2D0-0939-BE41-ADA5-43A71370FC54}"/>
              </a:ext>
            </a:extLst>
          </p:cNvPr>
          <p:cNvSpPr txBox="1"/>
          <p:nvPr/>
        </p:nvSpPr>
        <p:spPr>
          <a:xfrm>
            <a:off x="874644" y="2949192"/>
            <a:ext cx="5692411" cy="295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spcAft>
                <a:spcPts val="1200"/>
              </a:spcAft>
              <a:buSzPct val="140000"/>
            </a:pPr>
            <a:r>
              <a:rPr lang="es-ES" altLang="ja-JP" sz="1400" dirty="0">
                <a:latin typeface="Arial" panose="020B0604020202020204" pitchFamily="34" charset="0"/>
                <a:ea typeface="ms pgothic" panose="020B0600070205080204" pitchFamily="34" charset="-128"/>
              </a:rPr>
              <a:t>https://www.suse.com/success/stories/university-of-valencia</a:t>
            </a:r>
            <a:endParaRPr lang="ja-JP" sz="14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3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plate2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MS Mincho"/>
        <a:cs typeface=""/>
      </a:majorFont>
      <a:minorFont>
        <a:latin typeface="Arial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2.potx" id="{94D09411-AB27-4308-AB17-F71BE0325F22}" vid="{BF480D20-A63F-4911-B328-239F73F47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MS Mincho"/>
        <a:cs typeface=""/>
      </a:majorFont>
      <a:minorFont>
        <a:latin typeface="Calibri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</Template>
  <TotalTime>24971</TotalTime>
  <Words>537</Words>
  <Application>Microsoft Office PowerPoint</Application>
  <PresentationFormat>On-screen Show (16:9)</PresentationFormat>
  <Paragraphs>57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MS Mincho</vt:lpstr>
      <vt:lpstr>ms pgothic</vt:lpstr>
      <vt:lpstr>ms pgothic</vt:lpstr>
      <vt:lpstr>Arial</vt:lpstr>
      <vt:lpstr>Calibri</vt:lpstr>
      <vt:lpstr>Courier New</vt:lpstr>
      <vt:lpstr>template2</vt:lpstr>
      <vt:lpstr>PowerPoint Presentation</vt:lpstr>
      <vt:lpstr>PowerPoint Presentation</vt:lpstr>
      <vt:lpstr>SUSE Enterprise Storageと富士通サーバ</vt:lpstr>
      <vt:lpstr>富士通サーバーとSUSE Enterprise Storageソリューションのメリット</vt:lpstr>
      <vt:lpstr>バレンシア大学の導入事例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Faced by IT Leaders</dc:title>
  <dc:creator>Scott Corfield</dc:creator>
  <cp:lastModifiedBy>Attachmate Employee</cp:lastModifiedBy>
  <cp:revision>722</cp:revision>
  <cp:lastPrinted>2018-03-07T23:45:53Z</cp:lastPrinted>
  <dcterms:created xsi:type="dcterms:W3CDTF">2016-04-14T21:10:21Z</dcterms:created>
  <dcterms:modified xsi:type="dcterms:W3CDTF">2019-10-23T22:08:32Z</dcterms:modified>
</cp:coreProperties>
</file>